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8"/>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83" r:id="rId17"/>
    <p:sldId id="274" r:id="rId18"/>
    <p:sldId id="275" r:id="rId19"/>
    <p:sldId id="276" r:id="rId20"/>
    <p:sldId id="271" r:id="rId21"/>
    <p:sldId id="273" r:id="rId22"/>
    <p:sldId id="281" r:id="rId23"/>
    <p:sldId id="277" r:id="rId24"/>
    <p:sldId id="278"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5"/>
    <p:restoredTop sz="71312"/>
  </p:normalViewPr>
  <p:slideViewPr>
    <p:cSldViewPr snapToGrid="0" snapToObjects="1">
      <p:cViewPr>
        <p:scale>
          <a:sx n="125" d="100"/>
          <a:sy n="125" d="100"/>
        </p:scale>
        <p:origin x="128" y="-176"/>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gttugsuu/Constrained-Neural-Style-Transfer-for-Decorated-Logo-Genera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 We took some liberties to simplify the process to make the prototype more feasible. For example, Wheeler describes several categories of logos, including wordmarks, letterform marks, pictorial, and abstract; we will focus on pictorial marks (based on literal and recognizable images) and leverage existing labeled image sets. We also limited our typeface selection and asked the user to select some parameters, as selecting a typeface to match tone, message, and form could be its own paper—as </a:t>
            </a:r>
            <a:r>
              <a:rPr lang="en-US" sz="1200" b="0" i="0" u="none" strike="noStrike" kern="1200" dirty="0" err="1">
                <a:solidFill>
                  <a:schemeClr val="tx1"/>
                </a:solidFill>
                <a:effectLst/>
                <a:latin typeface="+mn-lt"/>
                <a:ea typeface="+mn-ea"/>
                <a:cs typeface="+mn-cs"/>
              </a:rPr>
              <a:t>Spiekerman</a:t>
            </a:r>
            <a:r>
              <a:rPr lang="en-US" sz="1200" b="0" i="0" u="none" strike="noStrike" kern="1200" dirty="0">
                <a:solidFill>
                  <a:schemeClr val="tx1"/>
                </a:solidFill>
                <a:effectLst/>
                <a:latin typeface="+mn-lt"/>
                <a:ea typeface="+mn-ea"/>
                <a:cs typeface="+mn-cs"/>
              </a:rPr>
              <a:t> and Ginger claim, “picking the right font for a particular message can be fun, but also extremely difficult.” Another aspect we’re simplifying is the choice of a single layout and a single iteration—designers will explore several variants of a design before narrowing down their options, as Connie Birdsall described. Even in this simplified form, we believe that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Datasets</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Brief spiel about the data sets (will be expanded in the next subsections)</a:t>
            </a:r>
          </a:p>
          <a:p>
            <a:pPr rtl="0"/>
            <a:r>
              <a:rPr lang="en-US" sz="1200" b="0" i="0" u="none" strike="noStrike" kern="1200" dirty="0">
                <a:solidFill>
                  <a:schemeClr val="tx1"/>
                </a:solidFill>
                <a:effectLst/>
                <a:latin typeface="+mn-lt"/>
                <a:ea typeface="+mn-ea"/>
                <a:cs typeface="+mn-cs"/>
              </a:rPr>
              <a:t>Noun dataset from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(Richard)</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the noun dataset use used the prerendered screenshots from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[shapenet2015, savva2015semgeo].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contains over 12,000 models with 270 labeled categories. Each model also contains additional labels and metadata which we use to match the noun input the user, along with synonym expansion described further below. Each object in the dataset has twelve pre-rendered screenshot images. This gives us the ability to match a broad range of user input for nouns when generating a logo. In fact, 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is an excerpt from the metadata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showing the fields available and an example entry:</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fullId,category,wnsynset,wnlemmas,up,front,unit,aligned.dims,isContainerLike,surfaceVolume,solidVolume,supportSurfaceArea,weight,staticFrictionForce,name,tags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wss.100f39dce7690f59efb94709f30ce0d2,"Chair,Recliner",n4069540,"recliner,reclining chair,lounger","0\,0\,1","0\,-1\,0",0.012947172227877498,"111.34567\,100.547745\,96.13275",,,,,,,couch,carpet recliner</a:t>
            </a:r>
          </a:p>
          <a:p>
            <a:pPr rtl="0"/>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Style dataset creation (Mohammed)</a:t>
            </a:r>
            <a:endParaRPr lang="en-US" sz="1200" b="1" i="0" u="none" strike="noStrike" kern="1200" dirty="0">
              <a:solidFill>
                <a:schemeClr val="tx1"/>
              </a:solidFill>
              <a:effectLst/>
              <a:latin typeface="+mn-lt"/>
              <a:ea typeface="+mn-ea"/>
              <a:cs typeface="+mn-cs"/>
            </a:endParaRPr>
          </a:p>
          <a:p>
            <a:pPr rtl="0"/>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 In addition, some of the images were scraped from google to include extra style images that were not found in the dataset, such as zebra and charcoal. The purpose of this dataset is to transfer its style (color) to another image, and in our case it is the logo image.</a:t>
            </a:r>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Synonym expansion</a:t>
            </a:r>
          </a:p>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The purpose of this component is to expand the search terms when both terms do not produce a result. For the synonym expansion, we are utilizing the WordNet dataset to find the synonyms set for a word. This is useful because it assists designers to enlarge their scopes in the logo design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available at </a:t>
            </a:r>
            <a:r>
              <a:rPr lang="en-US" sz="1200" b="0" i="0" u="sng" strike="noStrike" kern="1200" dirty="0">
                <a:solidFill>
                  <a:schemeClr val="tx1"/>
                </a:solidFill>
                <a:effectLst/>
                <a:latin typeface="+mn-lt"/>
                <a:ea typeface="+mn-ea"/>
                <a:cs typeface="+mn-cs"/>
                <a:hlinkClick r:id="rId3"/>
              </a:rPr>
              <a:t>https://github.com/gttugsuu/Constrained-Neural-Style-Transfer-for-Decorated-Logo-Generation</a:t>
            </a:r>
            <a:r>
              <a:rPr lang="en-US" sz="1200" b="0" i="0" u="none" strike="noStrike" kern="1200" dirty="0">
                <a:solidFill>
                  <a:schemeClr val="tx1"/>
                </a:solidFill>
                <a:effectLst/>
                <a:latin typeface="+mn-lt"/>
                <a:ea typeface="+mn-ea"/>
                <a:cs typeface="+mn-cs"/>
              </a:rPr>
              <a:t>. The algorithm uses CNNs (specifically the Visual Geometry Group Network,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 [CNST].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(such as </a:t>
            </a:r>
            <a:r>
              <a:rPr lang="en-US" sz="1200" b="0" i="1" u="none" strike="noStrike" kern="1200" dirty="0">
                <a:solidFill>
                  <a:schemeClr val="tx1"/>
                </a:solidFill>
                <a:effectLst/>
                <a:latin typeface="+mn-lt"/>
                <a:ea typeface="+mn-ea"/>
                <a:cs typeface="+mn-cs"/>
              </a:rPr>
              <a:t> A Neural Algorithm of Artistic Style</a:t>
            </a:r>
            <a:r>
              <a:rPr lang="en-US" sz="1200" b="0" i="0" u="none" strike="noStrike" kern="1200" dirty="0">
                <a:solidFill>
                  <a:schemeClr val="tx1"/>
                </a:solidFill>
                <a:effectLst/>
                <a:latin typeface="+mn-lt"/>
                <a:ea typeface="+mn-ea"/>
                <a:cs typeface="+mn-cs"/>
              </a:rPr>
              <a:t>) because CNST includes a loss function that allows it to separate the content from the background [CNST]. CNST generates a distance transform image by assigning a value to each pixel based on proximity; silhouette pixels in the original image are assigned 0 and the rest of the pixels are assigned a higher number the farther they are from these silhouette pixels [CNST]. Then the image is transformed: pixels within the silhouette are assigned 0 and the algorithm applies a weight to the rest. The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removed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simple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First, we load the source image and resize it. We calculate the size for the text we’ll render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for any image. In our case, we are applying the style transfer before using the text rendering application. We will discuss how these components were combined in the next subsection.</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user enters two terms which are used to grab the content and style images from the content and style datasets. The first term is for the style image, and the second one is for the content image. Whether one or both of the terms is not found, the system looks up for the synonyms and then iterates over them. If one of the synonyms is found in the dataset, then the system returns that synonym to retrieve the images from the dataset.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To combine the content image, style image, and text, we wrote a few components. First, we select the source content and style image based on text input from the user (and if there isn’t a direct match, we find synonyms) that will be used to form the graphic for our logo. Then we crop the content image to remove extraneous white or transparent content around it and then save it to a white square; this maximizes the area to apply the style and sets the image to the right format for the style transfer. The style transfer was taken from a published paper, but we made minor customizations for our system. At the end, we render the text with some input from the user. The result will be a logo with a styled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77506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of the components together to ease the process of generating a logo. It takes a pair of a noun and an adjective as an input to fetch the corresponded images from the labeled datasets. The system allows the user to choose from 9 images for each term, and also the user has an option to reroll to retrieve new images. The system then transfers the style from the style image into the content image without losing the important features of the content image. This process takes from 2 to 4 hours, depending on the hardware. After finishing the style transfer step, the system will allow the user to enter a text (e.g. Company name) to combine it with the generated logo. The user may enter some arguments to modify the text, and may preview the text-image pair before committing to it.</a:t>
            </a:r>
          </a:p>
          <a:p>
            <a:br>
              <a:rPr lang="en-US" dirty="0"/>
            </a:br>
            <a:br>
              <a:rPr lang="en-US" dirty="0"/>
            </a:br>
            <a:r>
              <a:rPr lang="en-US" dirty="0"/>
              <a:t>(split this over the next few </a:t>
            </a:r>
            <a:r>
              <a:rPr lang="en-US" dirty="0" err="1"/>
              <a:t>slldes</a:t>
            </a:r>
            <a:r>
              <a:rPr lang="en-US" dirty="0"/>
              <a:t>)</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If the user does not find the desired image, the user can reroll to fetch new images.</a:t>
            </a:r>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 After finish this step, the system allows the user to enter a text to combine with the generated logo.</a:t>
            </a:r>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simple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First, we load the source image and resize it. We calculate the size for the text we’ll render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we can use for any image. In our case, we are applying the style transfer before using the type rendering application. We will discuss how these components were combined in the next subsection.</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2842667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from lengthy conversations between the client and the designer, defining the attributes we want to portray, research, various rounds of sketching and developing the logo, presenting several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artificial intelligence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Additionally,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point out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a:t>
            </a:r>
            <a:r>
              <a:rPr lang="en-US" sz="1200" b="0" i="0" u="none" strike="noStrike" kern="1200" dirty="0" err="1">
                <a:solidFill>
                  <a:schemeClr val="tx1"/>
                </a:solidFill>
                <a:effectLst/>
                <a:latin typeface="+mn-lt"/>
                <a:ea typeface="+mn-ea"/>
                <a:cs typeface="+mn-cs"/>
              </a:rPr>
              <a:t>sowe</a:t>
            </a:r>
            <a:r>
              <a:rPr lang="en-US" sz="1200" b="0" i="0" u="none" strike="noStrike" kern="1200" dirty="0">
                <a:solidFill>
                  <a:schemeClr val="tx1"/>
                </a:solidFill>
                <a:effectLst/>
                <a:latin typeface="+mn-lt"/>
                <a:ea typeface="+mn-ea"/>
                <a:cs typeface="+mn-cs"/>
              </a:rPr>
              <a:t>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br>
              <a:rPr lang="en-US" dirty="0"/>
            </a:br>
            <a:r>
              <a:rPr lang="en-US" dirty="0"/>
              <a:t>(split over results slides)</a:t>
            </a:r>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Testing</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we are happy with the results, and we believe these logos show a vast improvement in the process of logo creation, time constraints didn’t allow us to produce or implement tests. One way we could do this is to produce a series of logos with the system and create a survey where we ask respondents to evaluate how closely the logos match the words picked to produce them. If a high number of respondents rate the word-logo pairing highly, we can accept that the system satisfies our goals.</a:t>
            </a:r>
          </a:p>
          <a:p>
            <a:pPr rtl="0"/>
            <a:r>
              <a:rPr lang="en-US" sz="1200" b="0" i="0" u="none" strike="noStrike" kern="1200" dirty="0">
                <a:solidFill>
                  <a:schemeClr val="tx1"/>
                </a:solidFill>
                <a:effectLst/>
                <a:latin typeface="+mn-lt"/>
                <a:ea typeface="+mn-ea"/>
                <a:cs typeface="+mn-cs"/>
              </a:rPr>
              <a:t>Better GPU Support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and computationally expensive component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the use of GPU is limited to NVIDIA GPUs, so we had to rely on the slower CPU processing. We would like to explore other options that allow for different GPUs to be used to expedite the process.</a:t>
            </a:r>
          </a:p>
          <a:p>
            <a:pPr rtl="0"/>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their design process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—a collection of images arranged on a page to summarize their visual research. A future iteration of our research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This would help us get closer to the design process.</a:t>
            </a:r>
          </a:p>
          <a:p>
            <a:pPr rtl="0"/>
            <a:r>
              <a:rPr lang="en-US" sz="1200" b="0" i="0" u="none" strike="noStrike" kern="1200" dirty="0">
                <a:solidFill>
                  <a:schemeClr val="tx1"/>
                </a:solidFill>
                <a:effectLst/>
                <a:latin typeface="+mn-lt"/>
                <a:ea typeface="+mn-ea"/>
                <a:cs typeface="+mn-cs"/>
              </a:rPr>
              <a:t>Text and Layout Iteration</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one layout (image on top, text below it). Additionally, each run produces a single typeface in one variant (regular, bold, italic, or bold italic). This paper can be expanded by iterating various layouts with different typefaces.</a:t>
            </a:r>
          </a:p>
          <a:p>
            <a:pPr rtl="0"/>
            <a:r>
              <a:rPr lang="en-US" sz="1200" b="0" i="0" u="none" strike="noStrike" kern="1200" dirty="0">
                <a:solidFill>
                  <a:schemeClr val="tx1"/>
                </a:solidFill>
                <a:effectLst/>
                <a:latin typeface="+mn-lt"/>
                <a:ea typeface="+mn-ea"/>
                <a:cs typeface="+mn-cs"/>
              </a:rPr>
              <a:t>Custom Dataset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with this paper was to produce a prototype that demonstrates that we can approximate the design process with AI, we leveraged pre-trained datasets for content and style images and to produce synonyms. Given more time and resources, it would be helpful to produce a custom dataset, possibly with proprietary images both for content and style.</a:t>
            </a:r>
          </a:p>
          <a:p>
            <a:pPr rtl="0"/>
            <a:r>
              <a:rPr lang="en-US" sz="1200" b="0" i="0" u="none" strike="noStrike" kern="1200" dirty="0">
                <a:solidFill>
                  <a:schemeClr val="tx1"/>
                </a:solidFill>
                <a:effectLst/>
                <a:latin typeface="+mn-lt"/>
                <a:ea typeface="+mn-ea"/>
                <a:cs typeface="+mn-cs"/>
              </a:rPr>
              <a:t>Color</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is able to select the color for text, but they have to manually select it and specify it. In our preliminary research, we found that color selection and application are two topics that could take their own papers, so we decided to save that for a later iteration. A future contribution to this research could involve using AI to produce a color palette and then to transfer it to the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25</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26</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Different sources describe a somewhat different process, but in general, the following steps are common (</a:t>
            </a:r>
            <a:r>
              <a:rPr lang="en-US" sz="1200" b="0" i="0" u="none" strike="noStrike" kern="1200" dirty="0" err="1">
                <a:solidFill>
                  <a:schemeClr val="tx1"/>
                </a:solidFill>
                <a:effectLst/>
                <a:latin typeface="+mn-lt"/>
                <a:ea typeface="+mn-ea"/>
                <a:cs typeface="+mn-cs"/>
              </a:rPr>
              <a:t>Napoles</a:t>
            </a:r>
            <a:r>
              <a:rPr lang="en-US" sz="1200" b="0" i="0" u="none" strike="noStrike" kern="1200" dirty="0">
                <a:solidFill>
                  <a:schemeClr val="tx1"/>
                </a:solidFill>
                <a:effectLst/>
                <a:latin typeface="+mn-lt"/>
                <a:ea typeface="+mn-ea"/>
                <a:cs typeface="+mn-cs"/>
              </a:rPr>
              <a:t>; Birdsall; Wheeler).</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once the client selects a designer, they have a conversation to learn about the client and their needs. Oftentimes this results in a brief, which outlines the project. Then the designer researches the client, their industry, and their competition, as well as doing visual research. At this point the designer (whether as an individual or as a group) will produce several sketches, then variations of the logo, including different combinations of images and text. The next step is to narrow it down to a few options to present to the client. The client will select their top choices and the designer will iterate a few times before finding the final logo.</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There are many websites in the market that allow the user to produce logos. </a:t>
            </a:r>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an example, producing logos based on the company name, logo category, and a series of visual cues. The user is asked to select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a:t>
            </a: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focuses on a model trained with images scraped from the web to produce a small logo through an interactive interface.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is a similar algorithm that produces an image based on a trained model, but in this case focusing on twelve color classes. While both of these papers produce interesting images, they focus exclusively on form. The results often are non-representational images which are hard to identify, and the logos are very small and don’t include text. Additionally,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reserved for later stages in logo design. </a:t>
            </a:r>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closer to usable logos and the resolution of the synthesized logo is higher.</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We will leverage style transfer in our system.</a:t>
            </a:r>
          </a:p>
          <a:p>
            <a:pPr rtl="0"/>
            <a:r>
              <a:rPr lang="en-US" sz="1200" b="0" i="0" u="none" strike="noStrike" kern="1200" dirty="0">
                <a:solidFill>
                  <a:schemeClr val="tx1"/>
                </a:solidFill>
                <a:effectLst/>
                <a:latin typeface="+mn-lt"/>
                <a:ea typeface="+mn-ea"/>
                <a:cs typeface="+mn-cs"/>
              </a:rPr>
              <a:t>In order to produce our logos, we rely on pre-designed shapes for the symbol. Given the time restrictions,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ware using prerendered images [shapenet2015, savva2015semgeo]. ImageNet is a very large image dataset frequently used for computer vision research labeled with many synonym sets[ILSVRC15]. We are also using WordNet (WordNet is a a database of English words grouping nouns, verbs, adjectives and adverbs are grouped into of synonyms sets or </a:t>
            </a:r>
            <a:r>
              <a:rPr lang="en-US" sz="1200" b="0" i="0" u="none" strike="noStrike" kern="1200" dirty="0" err="1">
                <a:solidFill>
                  <a:schemeClr val="tx1"/>
                </a:solidFill>
                <a:effectLst/>
                <a:latin typeface="+mn-lt"/>
                <a:ea typeface="+mn-ea"/>
                <a:cs typeface="+mn-cs"/>
              </a:rPr>
              <a:t>synsets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Fellbaum</a:t>
            </a:r>
            <a:r>
              <a:rPr lang="en-US" sz="1200" b="0" i="0" u="none" strike="noStrike" kern="1200" dirty="0">
                <a:solidFill>
                  <a:schemeClr val="tx1"/>
                </a:solidFill>
                <a:effectLst/>
                <a:latin typeface="+mn-lt"/>
                <a:ea typeface="+mn-ea"/>
                <a:cs typeface="+mn-cs"/>
              </a:rPr>
              <a:t>).</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leveraging various algorithms to produce a proof of concept, our research brings some novelties to the field of generative logo design. The most significant advancement over the previous algorithms is that our process approximates a simplification of the process used by designers to produce logos—the existing algorithms are computationally impressive, but lack design principles to substantiate them. We will also introduce semantics into the logo exploration, via the input of nouns and adjectives, to bring better meaning to the logo generated—as the current options focus primarily on form. Finally, we are introducing an engine to combine text and image in the logo; we see this in other applications where the user selects each component, but we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from lengthy conversations between the client and the designer, defining the attributes we want to portray, research, various rounds of sketching and developing the logo, presenting several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artificial intelligence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Additionally,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point out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rtl="0" fontAlgn="base"/>
            <a:r>
              <a:rPr lang="en-US" sz="1200" b="0" i="0" u="none" strike="noStrike" kern="1200" dirty="0">
                <a:solidFill>
                  <a:schemeClr val="tx1"/>
                </a:solidFill>
                <a:effectLst/>
                <a:latin typeface="+mn-lt"/>
                <a:ea typeface="+mn-ea"/>
                <a:cs typeface="+mn-cs"/>
              </a:rPr>
              <a:t>The user will produce a list of terms that will inform the system of the intended message</a:t>
            </a:r>
          </a:p>
          <a:p>
            <a:pPr rtl="0" fontAlgn="base"/>
            <a:r>
              <a:rPr lang="en-US" sz="1200" b="0" i="0" u="none" strike="noStrike" kern="1200" dirty="0">
                <a:solidFill>
                  <a:schemeClr val="tx1"/>
                </a:solidFill>
                <a:effectLst/>
                <a:latin typeface="+mn-lt"/>
                <a:ea typeface="+mn-ea"/>
                <a:cs typeface="+mn-cs"/>
              </a:rPr>
              <a:t>The system will use an adjective to select the style from a pre-populated, labeled collection of visual style sources.</a:t>
            </a:r>
          </a:p>
          <a:p>
            <a:pPr rtl="0" fontAlgn="base"/>
            <a:r>
              <a:rPr lang="en-US" sz="1200" b="0" i="0" u="none" strike="noStrike" kern="1200" dirty="0">
                <a:solidFill>
                  <a:schemeClr val="tx1"/>
                </a:solidFill>
                <a:effectLst/>
                <a:latin typeface="+mn-lt"/>
                <a:ea typeface="+mn-ea"/>
                <a:cs typeface="+mn-cs"/>
              </a:rPr>
              <a:t>We use a noun to select an image from a labeled set</a:t>
            </a:r>
          </a:p>
          <a:p>
            <a:pPr rtl="0" fontAlgn="base"/>
            <a:r>
              <a:rPr lang="en-US" sz="1200" b="0" i="0" u="none" strike="noStrike" kern="1200" dirty="0">
                <a:solidFill>
                  <a:schemeClr val="tx1"/>
                </a:solidFill>
                <a:effectLst/>
                <a:latin typeface="+mn-lt"/>
                <a:ea typeface="+mn-ea"/>
                <a:cs typeface="+mn-cs"/>
              </a:rPr>
              <a:t>If the previous two steps don’t produce a result, we expand the search terms with synonyms from a database</a:t>
            </a:r>
          </a:p>
          <a:p>
            <a:pPr rtl="0" fontAlgn="base"/>
            <a:r>
              <a:rPr lang="en-US" sz="1200" b="0" i="0" u="none" strike="noStrike" kern="1200" dirty="0">
                <a:solidFill>
                  <a:schemeClr val="tx1"/>
                </a:solidFill>
                <a:effectLst/>
                <a:latin typeface="+mn-lt"/>
                <a:ea typeface="+mn-ea"/>
                <a:cs typeface="+mn-cs"/>
              </a:rPr>
              <a:t>The system will uses the visual style source and applies the style transference to our image</a:t>
            </a:r>
          </a:p>
          <a:p>
            <a:pPr rtl="0" fontAlgn="base"/>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3">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4"/>
          <a:srcRect l="39509" t="45128" r="24406" b="9661"/>
          <a:stretch/>
        </p:blipFill>
        <p:spPr>
          <a:xfrm>
            <a:off x="8069577" y="0"/>
            <a:ext cx="4110229" cy="6858000"/>
          </a:xfrm>
          <a:prstGeom prst="rect">
            <a:avLst/>
          </a:prstGeom>
        </p:spPr>
      </p:pic>
    </p:spTree>
    <p:extLst>
      <p:ext uri="{BB962C8B-B14F-4D97-AF65-F5344CB8AC3E}">
        <p14:creationId xmlns:p14="http://schemas.microsoft.com/office/powerpoint/2010/main" val="18349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will use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spTree>
    <p:extLst>
      <p:ext uri="{BB962C8B-B14F-4D97-AF65-F5344CB8AC3E}">
        <p14:creationId xmlns:p14="http://schemas.microsoft.com/office/powerpoint/2010/main" val="7728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3"/>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spTree>
    <p:extLst>
      <p:ext uri="{BB962C8B-B14F-4D97-AF65-F5344CB8AC3E}">
        <p14:creationId xmlns:p14="http://schemas.microsoft.com/office/powerpoint/2010/main" val="173022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3"/>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4"/>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5"/>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6"/>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7"/>
          <a:srcRect l="6307" r="6307"/>
          <a:stretch/>
        </p:blipFill>
        <p:spPr>
          <a:xfrm>
            <a:off x="5186364" y="3244975"/>
            <a:ext cx="3086100" cy="2600145"/>
          </a:xfrm>
          <a:prstGeom prst="rect">
            <a:avLst/>
          </a:prstGeom>
        </p:spPr>
      </p:pic>
    </p:spTree>
    <p:extLst>
      <p:ext uri="{BB962C8B-B14F-4D97-AF65-F5344CB8AC3E}">
        <p14:creationId xmlns:p14="http://schemas.microsoft.com/office/powerpoint/2010/main" val="16181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 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Integration of all Pieces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User enters two terms and adjective for the style image, and a noun for the content image.</a:t>
            </a:r>
          </a:p>
          <a:p>
            <a:r>
              <a:rPr lang="en-US" dirty="0"/>
              <a:t>System pulls two related images. If terms don’t match, we look for synonyms.</a:t>
            </a:r>
          </a:p>
          <a:p>
            <a:r>
              <a:rPr lang="en-US" dirty="0"/>
              <a:t>Crop content image</a:t>
            </a:r>
          </a:p>
          <a:p>
            <a:r>
              <a:rPr lang="en-US" dirty="0"/>
              <a:t>Apply style transfer</a:t>
            </a:r>
          </a:p>
          <a:p>
            <a:r>
              <a:rPr lang="en-US" dirty="0"/>
              <a:t>Render text</a:t>
            </a:r>
          </a:p>
          <a:p>
            <a:endParaRPr lang="en-US" dirty="0"/>
          </a:p>
        </p:txBody>
      </p:sp>
    </p:spTree>
    <p:extLst>
      <p:ext uri="{BB962C8B-B14F-4D97-AF65-F5344CB8AC3E}">
        <p14:creationId xmlns:p14="http://schemas.microsoft.com/office/powerpoint/2010/main" val="253503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15" name="Picture 14" descr="Graphical user interface, diagram&#10;&#10;Description automatically generated">
            <a:extLst>
              <a:ext uri="{FF2B5EF4-FFF2-40B4-BE49-F238E27FC236}">
                <a16:creationId xmlns:a16="http://schemas.microsoft.com/office/drawing/2014/main" id="{2EFCD043-3B16-714B-B786-45C415A1E911}"/>
              </a:ext>
            </a:extLst>
          </p:cNvPr>
          <p:cNvPicPr>
            <a:picLocks noChangeAspect="1"/>
          </p:cNvPicPr>
          <p:nvPr/>
        </p:nvPicPr>
        <p:blipFill>
          <a:blip r:embed="rId3"/>
          <a:stretch>
            <a:fillRect/>
          </a:stretch>
        </p:blipFill>
        <p:spPr>
          <a:xfrm>
            <a:off x="833121" y="3214544"/>
            <a:ext cx="4597856" cy="3524077"/>
          </a:xfrm>
          <a:prstGeom prst="rect">
            <a:avLst/>
          </a:prstGeom>
        </p:spPr>
      </p:pic>
      <p:pic>
        <p:nvPicPr>
          <p:cNvPr id="17" name="Picture 16" descr="A picture containing text, gallery, different, screenshot&#10;&#10;Description automatically generated">
            <a:extLst>
              <a:ext uri="{FF2B5EF4-FFF2-40B4-BE49-F238E27FC236}">
                <a16:creationId xmlns:a16="http://schemas.microsoft.com/office/drawing/2014/main" id="{4FC66148-FCE8-4941-AF43-76235DAED471}"/>
              </a:ext>
            </a:extLst>
          </p:cNvPr>
          <p:cNvPicPr>
            <a:picLocks noChangeAspect="1"/>
          </p:cNvPicPr>
          <p:nvPr/>
        </p:nvPicPr>
        <p:blipFill>
          <a:blip r:embed="rId4"/>
          <a:stretch>
            <a:fillRect/>
          </a:stretch>
        </p:blipFill>
        <p:spPr>
          <a:xfrm>
            <a:off x="6421120" y="3214544"/>
            <a:ext cx="4599300" cy="3524077"/>
          </a:xfrm>
          <a:prstGeom prst="rect">
            <a:avLst/>
          </a:prstGeom>
        </p:spPr>
      </p:pic>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spTree>
    <p:extLst>
      <p:ext uri="{BB962C8B-B14F-4D97-AF65-F5344CB8AC3E}">
        <p14:creationId xmlns:p14="http://schemas.microsoft.com/office/powerpoint/2010/main" val="376866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13" name="Picture 12" descr="Diagram&#10;&#10;Description automatically generated">
            <a:extLst>
              <a:ext uri="{FF2B5EF4-FFF2-40B4-BE49-F238E27FC236}">
                <a16:creationId xmlns:a16="http://schemas.microsoft.com/office/drawing/2014/main" id="{5AC8F2F2-8309-1742-8888-C2F9334E614B}"/>
              </a:ext>
            </a:extLst>
          </p:cNvPr>
          <p:cNvPicPr>
            <a:picLocks noChangeAspect="1"/>
          </p:cNvPicPr>
          <p:nvPr/>
        </p:nvPicPr>
        <p:blipFill>
          <a:blip r:embed="rId3"/>
          <a:stretch>
            <a:fillRect/>
          </a:stretch>
        </p:blipFill>
        <p:spPr>
          <a:xfrm>
            <a:off x="838200" y="3097213"/>
            <a:ext cx="3816350" cy="300990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142F78E0-AF24-824A-8216-B579A30F7460}"/>
              </a:ext>
            </a:extLst>
          </p:cNvPr>
          <p:cNvPicPr>
            <a:picLocks noChangeAspect="1"/>
          </p:cNvPicPr>
          <p:nvPr/>
        </p:nvPicPr>
        <p:blipFill>
          <a:blip r:embed="rId4"/>
          <a:stretch>
            <a:fillRect/>
          </a:stretch>
        </p:blipFill>
        <p:spPr>
          <a:xfrm>
            <a:off x="4972048" y="3097213"/>
            <a:ext cx="3810000" cy="3009900"/>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B95675C5-A514-0942-AB36-C5990261B191}"/>
              </a:ext>
            </a:extLst>
          </p:cNvPr>
          <p:cNvPicPr>
            <a:picLocks noChangeAspect="1"/>
          </p:cNvPicPr>
          <p:nvPr/>
        </p:nvPicPr>
        <p:blipFill>
          <a:blip r:embed="rId5"/>
          <a:stretch>
            <a:fillRect/>
          </a:stretch>
        </p:blipFill>
        <p:spPr>
          <a:xfrm>
            <a:off x="9099546" y="3027363"/>
            <a:ext cx="2717800" cy="3149600"/>
          </a:xfrm>
          <a:prstGeom prst="rect">
            <a:avLst/>
          </a:prstGeom>
        </p:spPr>
      </p:pic>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spTree>
    <p:extLst>
      <p:ext uri="{BB962C8B-B14F-4D97-AF65-F5344CB8AC3E}">
        <p14:creationId xmlns:p14="http://schemas.microsoft.com/office/powerpoint/2010/main" val="162329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spTree>
    <p:extLst>
      <p:ext uri="{BB962C8B-B14F-4D97-AF65-F5344CB8AC3E}">
        <p14:creationId xmlns:p14="http://schemas.microsoft.com/office/powerpoint/2010/main" val="1318828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Integration </a:t>
            </a:r>
            <a:br>
              <a:rPr lang="en-US" dirty="0"/>
            </a:br>
            <a:r>
              <a:rPr lang="en-US" dirty="0"/>
              <a:t>of all Pieces</a:t>
            </a:r>
          </a:p>
        </p:txBody>
      </p:sp>
      <p:sp>
        <p:nvSpPr>
          <p:cNvPr id="3" name="Content Placeholder 2">
            <a:extLst>
              <a:ext uri="{FF2B5EF4-FFF2-40B4-BE49-F238E27FC236}">
                <a16:creationId xmlns:a16="http://schemas.microsoft.com/office/drawing/2014/main" id="{7CC4B14B-3272-0244-BC6C-39E8AE2A2F8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 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sp>
        <p:nvSpPr>
          <p:cNvPr id="5" name="Rectangle 4">
            <a:extLst>
              <a:ext uri="{FF2B5EF4-FFF2-40B4-BE49-F238E27FC236}">
                <a16:creationId xmlns:a16="http://schemas.microsoft.com/office/drawing/2014/main" id="{ED3F8B12-77D5-014F-918B-68D5A05D0C4B}"/>
              </a:ext>
            </a:extLst>
          </p:cNvPr>
          <p:cNvSpPr/>
          <p:nvPr/>
        </p:nvSpPr>
        <p:spPr>
          <a:xfrm>
            <a:off x="4852639" y="3273426"/>
            <a:ext cx="2486722" cy="324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Tree>
    <p:extLst>
      <p:ext uri="{BB962C8B-B14F-4D97-AF65-F5344CB8AC3E}">
        <p14:creationId xmlns:p14="http://schemas.microsoft.com/office/powerpoint/2010/main" val="251595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3"/>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4"/>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5"/>
          <a:stretch>
            <a:fillRect/>
          </a:stretch>
        </p:blipFill>
        <p:spPr>
          <a:xfrm>
            <a:off x="7881108" y="2487168"/>
            <a:ext cx="3472692" cy="3154680"/>
          </a:xfrm>
          <a:prstGeom prst="rect">
            <a:avLst/>
          </a:prstGeom>
        </p:spPr>
      </p:pic>
    </p:spTree>
    <p:extLst>
      <p:ext uri="{BB962C8B-B14F-4D97-AF65-F5344CB8AC3E}">
        <p14:creationId xmlns:p14="http://schemas.microsoft.com/office/powerpoint/2010/main" val="2768468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are able to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to make the logo more unique</a:t>
            </a:r>
          </a:p>
          <a:p>
            <a:r>
              <a:rPr lang="en-US" dirty="0"/>
              <a:t>Using labeled datasets is a good way to produce a large space for images.</a:t>
            </a:r>
          </a:p>
          <a:p>
            <a:r>
              <a:rPr lang="en-US" dirty="0"/>
              <a:t> 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spTree>
    <p:extLst>
      <p:ext uri="{BB962C8B-B14F-4D97-AF65-F5344CB8AC3E}">
        <p14:creationId xmlns:p14="http://schemas.microsoft.com/office/powerpoint/2010/main" val="108550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3"/>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4"/>
          <a:srcRect l="13862" r="6514"/>
          <a:stretch/>
        </p:blipFill>
        <p:spPr>
          <a:xfrm>
            <a:off x="5180012" y="685800"/>
            <a:ext cx="6172200" cy="5167819"/>
          </a:xfrm>
          <a:prstGeom prst="rect">
            <a:avLst/>
          </a:prstGeom>
        </p:spPr>
      </p:pic>
    </p:spTree>
    <p:extLst>
      <p:ext uri="{BB962C8B-B14F-4D97-AF65-F5344CB8AC3E}">
        <p14:creationId xmlns:p14="http://schemas.microsoft.com/office/powerpoint/2010/main" val="282591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3"/>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spTree>
    <p:extLst>
      <p:ext uri="{BB962C8B-B14F-4D97-AF65-F5344CB8AC3E}">
        <p14:creationId xmlns:p14="http://schemas.microsoft.com/office/powerpoint/2010/main" val="205562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3"/>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4"/>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5"/>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6"/>
          <a:srcRect t="8268" b="8268"/>
          <a:stretch/>
        </p:blipFill>
        <p:spPr>
          <a:xfrm>
            <a:off x="8261540" y="3244976"/>
            <a:ext cx="3090672" cy="2587752"/>
          </a:xfrm>
          <a:prstGeom prst="rect">
            <a:avLst/>
          </a:prstGeom>
        </p:spPr>
      </p:pic>
    </p:spTree>
    <p:extLst>
      <p:ext uri="{BB962C8B-B14F-4D97-AF65-F5344CB8AC3E}">
        <p14:creationId xmlns:p14="http://schemas.microsoft.com/office/powerpoint/2010/main" val="254470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3"/>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4"/>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5"/>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6"/>
          <a:stretch>
            <a:fillRect/>
          </a:stretch>
        </p:blipFill>
        <p:spPr>
          <a:xfrm>
            <a:off x="8261540" y="3244976"/>
            <a:ext cx="3075176" cy="2612539"/>
          </a:xfrm>
          <a:prstGeom prst="rect">
            <a:avLst/>
          </a:prstGeom>
        </p:spPr>
      </p:pic>
    </p:spTree>
    <p:extLst>
      <p:ext uri="{BB962C8B-B14F-4D97-AF65-F5344CB8AC3E}">
        <p14:creationId xmlns:p14="http://schemas.microsoft.com/office/powerpoint/2010/main" val="16317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 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spTree>
    <p:extLst>
      <p:ext uri="{BB962C8B-B14F-4D97-AF65-F5344CB8AC3E}">
        <p14:creationId xmlns:p14="http://schemas.microsoft.com/office/powerpoint/2010/main" val="122897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spTree>
    <p:extLst>
      <p:ext uri="{BB962C8B-B14F-4D97-AF65-F5344CB8AC3E}">
        <p14:creationId xmlns:p14="http://schemas.microsoft.com/office/powerpoint/2010/main" val="349097753"/>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441</TotalTime>
  <Words>6350</Words>
  <Application>Microsoft Macintosh PowerPoint</Application>
  <PresentationFormat>Widescreen</PresentationFormat>
  <Paragraphs>254</Paragraphs>
  <Slides>26</Slides>
  <Notes>25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Integration of all Pieces</vt:lpstr>
      <vt:lpstr>Integration of all Pieces</vt:lpstr>
      <vt:lpstr>Integration of all Pieces</vt:lpstr>
      <vt:lpstr>Integration of all Pieces</vt:lpstr>
      <vt:lpstr>Integration  of all Pieces</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Margulis,Bernardo</cp:lastModifiedBy>
  <cp:revision>34</cp:revision>
  <dcterms:created xsi:type="dcterms:W3CDTF">2021-06-01T23:34:51Z</dcterms:created>
  <dcterms:modified xsi:type="dcterms:W3CDTF">2021-06-02T13:01:38Z</dcterms:modified>
</cp:coreProperties>
</file>